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66" r:id="rId5"/>
    <p:sldId id="263" r:id="rId6"/>
    <p:sldId id="259" r:id="rId7"/>
    <p:sldId id="262" r:id="rId8"/>
    <p:sldId id="260" r:id="rId9"/>
    <p:sldId id="269" r:id="rId10"/>
    <p:sldId id="265" r:id="rId11"/>
    <p:sldId id="268" r:id="rId12"/>
    <p:sldId id="267" r:id="rId13"/>
    <p:sldId id="264"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1" d="100"/>
          <a:sy n="51" d="100"/>
        </p:scale>
        <p:origin x="1243" y="4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2AEDB28C-FCBF-4CD2-9FB0-591B5B44470C}" type="datetimeFigureOut">
              <a:rPr lang="en-US" smtClean="0"/>
              <a:t>03/01/2016</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DC004A70-BFE9-4C6C-ADC4-85BEF4BA9E2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AEDB28C-FCBF-4CD2-9FB0-591B5B44470C}" type="datetimeFigureOut">
              <a:rPr lang="en-US" smtClean="0"/>
              <a:t>03/01/2016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C004A70-BFE9-4C6C-ADC4-85BEF4BA9E2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AEDB28C-FCBF-4CD2-9FB0-591B5B44470C}" type="datetimeFigureOut">
              <a:rPr lang="en-US" smtClean="0"/>
              <a:t>03/01/2016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C004A70-BFE9-4C6C-ADC4-85BEF4BA9E2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AEDB28C-FCBF-4CD2-9FB0-591B5B44470C}" type="datetimeFigureOut">
              <a:rPr lang="en-US" smtClean="0"/>
              <a:t>03/01/2016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C004A70-BFE9-4C6C-ADC4-85BEF4BA9E21}"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AEDB28C-FCBF-4CD2-9FB0-591B5B44470C}" type="datetimeFigureOut">
              <a:rPr lang="en-US" smtClean="0"/>
              <a:t>03/01/2016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C004A70-BFE9-4C6C-ADC4-85BEF4BA9E21}"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AEDB28C-FCBF-4CD2-9FB0-591B5B44470C}" type="datetimeFigureOut">
              <a:rPr lang="en-US" smtClean="0"/>
              <a:t>03/01/2016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C004A70-BFE9-4C6C-ADC4-85BEF4BA9E21}"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AEDB28C-FCBF-4CD2-9FB0-591B5B44470C}" type="datetimeFigureOut">
              <a:rPr lang="en-US" smtClean="0"/>
              <a:t>03/01/2016</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DC004A70-BFE9-4C6C-ADC4-85BEF4BA9E21}"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AEDB28C-FCBF-4CD2-9FB0-591B5B44470C}" type="datetimeFigureOut">
              <a:rPr lang="en-US" smtClean="0"/>
              <a:t>03/01/2016</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DC004A70-BFE9-4C6C-ADC4-85BEF4BA9E21}"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AEDB28C-FCBF-4CD2-9FB0-591B5B44470C}" type="datetimeFigureOut">
              <a:rPr lang="en-US" smtClean="0"/>
              <a:t>03/01/2016</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DC004A70-BFE9-4C6C-ADC4-85BEF4BA9E2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AEDB28C-FCBF-4CD2-9FB0-591B5B44470C}" type="datetimeFigureOut">
              <a:rPr lang="en-US" smtClean="0"/>
              <a:t>03/01/2016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C004A70-BFE9-4C6C-ADC4-85BEF4BA9E21}"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AEDB28C-FCBF-4CD2-9FB0-591B5B44470C}" type="datetimeFigureOut">
              <a:rPr lang="en-US" smtClean="0"/>
              <a:t>03/01/2016</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DC004A70-BFE9-4C6C-ADC4-85BEF4BA9E21}"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AEDB28C-FCBF-4CD2-9FB0-591B5B44470C}" type="datetimeFigureOut">
              <a:rPr lang="en-US" smtClean="0"/>
              <a:t>03/01/2016</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C004A70-BFE9-4C6C-ADC4-85BEF4BA9E2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hyperlink" Target="https://www.youtube.com/watch?v=1-X4is9jMYk"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Civil Rights Movement</a:t>
            </a:r>
            <a:endParaRPr lang="en-US" dirty="0"/>
          </a:p>
        </p:txBody>
      </p:sp>
      <p:sp>
        <p:nvSpPr>
          <p:cNvPr id="3" name="Subtitle 2"/>
          <p:cNvSpPr>
            <a:spLocks noGrp="1"/>
          </p:cNvSpPr>
          <p:nvPr>
            <p:ph type="subTitle" idx="1"/>
          </p:nvPr>
        </p:nvSpPr>
        <p:spPr/>
        <p:txBody>
          <a:bodyPr/>
          <a:lstStyle/>
          <a:p>
            <a:r>
              <a:rPr lang="en-US" dirty="0" smtClean="0"/>
              <a:t>Unit 10 Day 3</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t3.gstatic.com/images?q=tbn:ANd9GcTF79OF7yyg0HLbV7sggAYFqylIpzfo-jMFUgRFVuQXRe1N1BpF"/>
          <p:cNvPicPr>
            <a:picLocks noChangeAspect="1" noChangeArrowheads="1"/>
          </p:cNvPicPr>
          <p:nvPr/>
        </p:nvPicPr>
        <p:blipFill>
          <a:blip r:embed="rId2" cstate="print"/>
          <a:srcRect/>
          <a:stretch>
            <a:fillRect/>
          </a:stretch>
        </p:blipFill>
        <p:spPr bwMode="auto">
          <a:xfrm>
            <a:off x="457200" y="533400"/>
            <a:ext cx="8364446" cy="541020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704088"/>
            <a:ext cx="8229600" cy="743712"/>
          </a:xfrm>
        </p:spPr>
        <p:txBody>
          <a:bodyPr>
            <a:normAutofit/>
          </a:bodyPr>
          <a:lstStyle/>
          <a:p>
            <a:pPr algn="ctr"/>
            <a:r>
              <a:rPr lang="en-US" dirty="0" smtClean="0"/>
              <a:t>MLK and Nonviolence</a:t>
            </a:r>
            <a:endParaRPr lang="en-US" dirty="0"/>
          </a:p>
        </p:txBody>
      </p:sp>
      <p:sp>
        <p:nvSpPr>
          <p:cNvPr id="5" name="Content Placeholder 4"/>
          <p:cNvSpPr>
            <a:spLocks noGrp="1"/>
          </p:cNvSpPr>
          <p:nvPr>
            <p:ph sz="quarter" idx="1"/>
          </p:nvPr>
        </p:nvSpPr>
        <p:spPr>
          <a:xfrm>
            <a:off x="228600" y="1589566"/>
            <a:ext cx="4267200" cy="4963633"/>
          </a:xfrm>
        </p:spPr>
        <p:txBody>
          <a:bodyPr>
            <a:normAutofit fontScale="70000" lnSpcReduction="20000"/>
          </a:bodyPr>
          <a:lstStyle/>
          <a:p>
            <a:r>
              <a:rPr lang="en-US" u="sng" dirty="0"/>
              <a:t>Montgomery Bus Boycott </a:t>
            </a:r>
            <a:r>
              <a:rPr lang="en-US" dirty="0"/>
              <a:t>= </a:t>
            </a:r>
          </a:p>
          <a:p>
            <a:pPr marL="109728" indent="0">
              <a:buNone/>
            </a:pPr>
            <a:r>
              <a:rPr lang="en-US" dirty="0"/>
              <a:t>	Rosa </a:t>
            </a:r>
            <a:r>
              <a:rPr lang="en-US" dirty="0" smtClean="0"/>
              <a:t>Parks arrested -</a:t>
            </a:r>
            <a:endParaRPr lang="en-US" dirty="0"/>
          </a:p>
          <a:p>
            <a:pPr marL="109728" indent="0">
              <a:buNone/>
            </a:pPr>
            <a:r>
              <a:rPr lang="en-US" dirty="0"/>
              <a:t>	Organized by a young 	MLK</a:t>
            </a:r>
          </a:p>
          <a:p>
            <a:endParaRPr lang="en-US" dirty="0" smtClean="0"/>
          </a:p>
          <a:p>
            <a:endParaRPr lang="en-US" dirty="0"/>
          </a:p>
          <a:p>
            <a:r>
              <a:rPr lang="en-US" dirty="0" smtClean="0"/>
              <a:t>In 1963 MLK launched a series of marches in Birmingham, AL</a:t>
            </a:r>
          </a:p>
          <a:p>
            <a:endParaRPr lang="en-US" dirty="0"/>
          </a:p>
          <a:p>
            <a:endParaRPr lang="en-US" dirty="0" smtClean="0"/>
          </a:p>
          <a:p>
            <a:r>
              <a:rPr lang="en-US" dirty="0" smtClean="0"/>
              <a:t>Aimed at getting national attention</a:t>
            </a:r>
          </a:p>
          <a:p>
            <a:endParaRPr lang="en-US" dirty="0" smtClean="0"/>
          </a:p>
          <a:p>
            <a:r>
              <a:rPr lang="en-US" dirty="0" smtClean="0"/>
              <a:t>Children’s March, Letter’s From a Birmingham Jail, KKK bombing</a:t>
            </a:r>
            <a:endParaRPr lang="en-US" dirty="0"/>
          </a:p>
        </p:txBody>
      </p:sp>
      <p:pic>
        <p:nvPicPr>
          <p:cNvPr id="4098" name="Picture 2" descr="http://mlk-kpp01.stanford.edu/kingweb/images/660920_000_300px.gif"/>
          <p:cNvPicPr>
            <a:picLocks noChangeAspect="1" noChangeArrowheads="1"/>
          </p:cNvPicPr>
          <p:nvPr/>
        </p:nvPicPr>
        <p:blipFill>
          <a:blip r:embed="rId2" cstate="print"/>
          <a:srcRect/>
          <a:stretch>
            <a:fillRect/>
          </a:stretch>
        </p:blipFill>
        <p:spPr bwMode="auto">
          <a:xfrm>
            <a:off x="5334000" y="1883042"/>
            <a:ext cx="3657600" cy="4988813"/>
          </a:xfrm>
          <a:prstGeom prst="rect">
            <a:avLst/>
          </a:prstGeom>
          <a:noFill/>
        </p:spPr>
      </p:pic>
    </p:spTree>
    <p:extLst>
      <p:ext uri="{BB962C8B-B14F-4D97-AF65-F5344CB8AC3E}">
        <p14:creationId xmlns:p14="http://schemas.microsoft.com/office/powerpoint/2010/main" val="3037347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diamond(in)">
                                      <p:cBhvr>
                                        <p:cTn id="7" dur="2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diamond(in)">
                                      <p:cBhvr>
                                        <p:cTn id="12" dur="20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diamond(in)">
                                      <p:cBhvr>
                                        <p:cTn id="17" dur="20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nodeType="clickEffect">
                                  <p:stCondLst>
                                    <p:cond delay="0"/>
                                  </p:stCondLst>
                                  <p:childTnLst>
                                    <p:set>
                                      <p:cBhvr>
                                        <p:cTn id="21" dur="1" fill="hold">
                                          <p:stCondLst>
                                            <p:cond delay="0"/>
                                          </p:stCondLst>
                                        </p:cTn>
                                        <p:tgtEl>
                                          <p:spTgt spid="5">
                                            <p:txEl>
                                              <p:pRg st="5" end="5"/>
                                            </p:txEl>
                                          </p:spTgt>
                                        </p:tgtEl>
                                        <p:attrNameLst>
                                          <p:attrName>style.visibility</p:attrName>
                                        </p:attrNameLst>
                                      </p:cBhvr>
                                      <p:to>
                                        <p:strVal val="visible"/>
                                      </p:to>
                                    </p:set>
                                    <p:animEffect transition="in" filter="diamond(in)">
                                      <p:cBhvr>
                                        <p:cTn id="22" dur="2000"/>
                                        <p:tgtEl>
                                          <p:spTgt spid="5">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nodeType="clickEffect">
                                  <p:stCondLst>
                                    <p:cond delay="0"/>
                                  </p:stCondLst>
                                  <p:childTnLst>
                                    <p:set>
                                      <p:cBhvr>
                                        <p:cTn id="26" dur="1" fill="hold">
                                          <p:stCondLst>
                                            <p:cond delay="0"/>
                                          </p:stCondLst>
                                        </p:cTn>
                                        <p:tgtEl>
                                          <p:spTgt spid="5">
                                            <p:txEl>
                                              <p:pRg st="8" end="8"/>
                                            </p:txEl>
                                          </p:spTgt>
                                        </p:tgtEl>
                                        <p:attrNameLst>
                                          <p:attrName>style.visibility</p:attrName>
                                        </p:attrNameLst>
                                      </p:cBhvr>
                                      <p:to>
                                        <p:strVal val="visible"/>
                                      </p:to>
                                    </p:set>
                                    <p:animEffect transition="in" filter="diamond(in)">
                                      <p:cBhvr>
                                        <p:cTn id="27" dur="2000"/>
                                        <p:tgtEl>
                                          <p:spTgt spid="5">
                                            <p:txEl>
                                              <p:pRg st="8" end="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16" fill="hold" nodeType="clickEffect">
                                  <p:stCondLst>
                                    <p:cond delay="0"/>
                                  </p:stCondLst>
                                  <p:childTnLst>
                                    <p:set>
                                      <p:cBhvr>
                                        <p:cTn id="31" dur="1" fill="hold">
                                          <p:stCondLst>
                                            <p:cond delay="0"/>
                                          </p:stCondLst>
                                        </p:cTn>
                                        <p:tgtEl>
                                          <p:spTgt spid="5">
                                            <p:txEl>
                                              <p:pRg st="10" end="10"/>
                                            </p:txEl>
                                          </p:spTgt>
                                        </p:tgtEl>
                                        <p:attrNameLst>
                                          <p:attrName>style.visibility</p:attrName>
                                        </p:attrNameLst>
                                      </p:cBhvr>
                                      <p:to>
                                        <p:strVal val="visible"/>
                                      </p:to>
                                    </p:set>
                                    <p:animEffect transition="in" filter="diamond(in)">
                                      <p:cBhvr>
                                        <p:cTn id="32" dur="2000"/>
                                        <p:tgtEl>
                                          <p:spTgt spid="5">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ctr"/>
            <a:r>
              <a:rPr lang="en-US" dirty="0" smtClean="0">
                <a:hlinkClick r:id="rId2"/>
              </a:rPr>
              <a:t>Emmett Till</a:t>
            </a:r>
            <a:endParaRPr lang="en-US" dirty="0" smtClean="0"/>
          </a:p>
          <a:p>
            <a:pPr algn="ctr"/>
            <a:endParaRPr lang="en-US" dirty="0"/>
          </a:p>
          <a:p>
            <a:pPr algn="ctr"/>
            <a:r>
              <a:rPr lang="en-US" dirty="0" smtClean="0"/>
              <a:t>During the video you are to take notes on 3 things: </a:t>
            </a:r>
          </a:p>
          <a:p>
            <a:pPr algn="ctr"/>
            <a:endParaRPr lang="en-US" dirty="0"/>
          </a:p>
          <a:p>
            <a:pPr algn="ctr"/>
            <a:r>
              <a:rPr lang="en-US" dirty="0" smtClean="0"/>
              <a:t>#1 – How African Americans were treated</a:t>
            </a:r>
          </a:p>
          <a:p>
            <a:pPr algn="ctr"/>
            <a:r>
              <a:rPr lang="en-US" dirty="0" smtClean="0"/>
              <a:t>#2 – How African Americans reacted to whites throughout the video</a:t>
            </a:r>
          </a:p>
          <a:p>
            <a:pPr algn="ctr"/>
            <a:r>
              <a:rPr lang="en-US" dirty="0" smtClean="0"/>
              <a:t>#3 – What happened to each of the main people the story follows.</a:t>
            </a:r>
            <a:endParaRPr lang="en-US" dirty="0"/>
          </a:p>
        </p:txBody>
      </p:sp>
      <p:sp>
        <p:nvSpPr>
          <p:cNvPr id="3" name="Title 2"/>
          <p:cNvSpPr>
            <a:spLocks noGrp="1"/>
          </p:cNvSpPr>
          <p:nvPr>
            <p:ph type="title"/>
          </p:nvPr>
        </p:nvSpPr>
        <p:spPr/>
        <p:txBody>
          <a:bodyPr/>
          <a:lstStyle/>
          <a:p>
            <a:pPr algn="ctr"/>
            <a:r>
              <a:rPr lang="en-US" dirty="0" smtClean="0"/>
              <a:t>Civil Rights</a:t>
            </a:r>
            <a:endParaRPr lang="en-US" dirty="0"/>
          </a:p>
        </p:txBody>
      </p:sp>
    </p:spTree>
    <p:extLst>
      <p:ext uri="{BB962C8B-B14F-4D97-AF65-F5344CB8AC3E}">
        <p14:creationId xmlns:p14="http://schemas.microsoft.com/office/powerpoint/2010/main" val="8063215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838200"/>
            <a:ext cx="8229600" cy="5169091"/>
          </a:xfrm>
        </p:spPr>
        <p:txBody>
          <a:bodyPr>
            <a:normAutofit fontScale="92500" lnSpcReduction="10000"/>
          </a:bodyPr>
          <a:lstStyle/>
          <a:p>
            <a:r>
              <a:rPr lang="en-US" dirty="0" smtClean="0"/>
              <a:t>Goal – You will be able to describe the following events:  </a:t>
            </a:r>
            <a:r>
              <a:rPr lang="en-US" i="1" dirty="0" smtClean="0"/>
              <a:t>Montgomery Bus Boycott</a:t>
            </a:r>
            <a:r>
              <a:rPr lang="en-US" dirty="0" smtClean="0"/>
              <a:t>, </a:t>
            </a:r>
            <a:r>
              <a:rPr lang="en-US" i="1" dirty="0" smtClean="0"/>
              <a:t>Crisis in Little Rock </a:t>
            </a:r>
            <a:r>
              <a:rPr lang="en-US" dirty="0" smtClean="0"/>
              <a:t>and </a:t>
            </a:r>
            <a:r>
              <a:rPr lang="en-US" i="1" dirty="0" smtClean="0"/>
              <a:t>Eisenhower’s Role in Civil Rights.</a:t>
            </a:r>
          </a:p>
          <a:p>
            <a:endParaRPr lang="en-US" dirty="0" smtClean="0"/>
          </a:p>
          <a:p>
            <a:endParaRPr lang="en-US" dirty="0" smtClean="0"/>
          </a:p>
          <a:p>
            <a:r>
              <a:rPr lang="en-US" dirty="0" smtClean="0"/>
              <a:t>Activity – Create flow charts describing the events above.  Start on page 383.  You will need to read all of 383-385 in order to understand the whole picture.  Please read 1</a:t>
            </a:r>
            <a:r>
              <a:rPr lang="en-US" baseline="30000" dirty="0" smtClean="0"/>
              <a:t>st</a:t>
            </a:r>
            <a:r>
              <a:rPr lang="en-US" dirty="0" smtClean="0"/>
              <a:t> and THEN create you flow charts</a:t>
            </a:r>
          </a:p>
          <a:p>
            <a:endParaRPr lang="en-US" dirty="0" smtClean="0"/>
          </a:p>
          <a:p>
            <a:r>
              <a:rPr lang="en-US" dirty="0" smtClean="0"/>
              <a:t>Discussion in 20 minutes – you may be picked to put yours on the board!</a:t>
            </a:r>
            <a:endParaRPr lang="en-US" dirty="0"/>
          </a:p>
        </p:txBody>
      </p:sp>
      <p:sp>
        <p:nvSpPr>
          <p:cNvPr id="7" name="Title 6"/>
          <p:cNvSpPr>
            <a:spLocks noGrp="1"/>
          </p:cNvSpPr>
          <p:nvPr>
            <p:ph type="title"/>
          </p:nvPr>
        </p:nvSpPr>
        <p:spPr>
          <a:xfrm>
            <a:off x="457200" y="0"/>
            <a:ext cx="8229600" cy="639762"/>
          </a:xfrm>
        </p:spPr>
        <p:txBody>
          <a:bodyPr>
            <a:normAutofit fontScale="90000"/>
          </a:bodyPr>
          <a:lstStyle/>
          <a:p>
            <a:pPr algn="ctr"/>
            <a:r>
              <a:rPr lang="en-US" dirty="0" smtClean="0"/>
              <a:t>Today’s Activity</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481328"/>
            <a:ext cx="8686800" cy="5376672"/>
          </a:xfrm>
        </p:spPr>
        <p:txBody>
          <a:bodyPr/>
          <a:lstStyle/>
          <a:p>
            <a:r>
              <a:rPr lang="en-US" dirty="0" smtClean="0"/>
              <a:t>1)  What do you think the author trying to say?</a:t>
            </a:r>
          </a:p>
          <a:p>
            <a:r>
              <a:rPr lang="en-US" dirty="0" smtClean="0"/>
              <a:t>2)  Predict what the focus of today’s lesson will be based on this quote</a:t>
            </a:r>
          </a:p>
          <a:p>
            <a:r>
              <a:rPr lang="en-US" dirty="0"/>
              <a:t/>
            </a:r>
            <a:br>
              <a:rPr lang="en-US" dirty="0"/>
            </a:br>
            <a:r>
              <a:rPr lang="en-US" dirty="0"/>
              <a:t>“The ultimate measure of a man is not where he stands in moments of comfort and convenience, but where he stands at times of challenge and controversy. The true neighbor will risk his position, his prestige and even his life for the welfare of others.”</a:t>
            </a:r>
            <a:br>
              <a:rPr lang="en-US" dirty="0"/>
            </a:br>
            <a:r>
              <a:rPr lang="en-US" dirty="0"/>
              <a:t>-- 			MLK - </a:t>
            </a:r>
            <a:r>
              <a:rPr lang="en-US" i="1" dirty="0"/>
              <a:t>Strength to Love</a:t>
            </a:r>
            <a:r>
              <a:rPr lang="en-US" dirty="0"/>
              <a:t> (1963</a:t>
            </a:r>
            <a:r>
              <a:rPr lang="en-US" dirty="0" smtClean="0"/>
              <a:t/>
            </a:r>
            <a:br>
              <a:rPr lang="en-US" dirty="0" smtClean="0"/>
            </a:br>
            <a:endParaRPr lang="en-US" dirty="0" smtClean="0"/>
          </a:p>
          <a:p>
            <a:endParaRPr lang="en-US" dirty="0"/>
          </a:p>
        </p:txBody>
      </p:sp>
      <p:sp>
        <p:nvSpPr>
          <p:cNvPr id="2" name="Title 1"/>
          <p:cNvSpPr>
            <a:spLocks noGrp="1"/>
          </p:cNvSpPr>
          <p:nvPr>
            <p:ph type="title"/>
          </p:nvPr>
        </p:nvSpPr>
        <p:spPr/>
        <p:txBody>
          <a:bodyPr/>
          <a:lstStyle/>
          <a:p>
            <a:pPr algn="ctr"/>
            <a:r>
              <a:rPr lang="en-US" dirty="0" smtClean="0"/>
              <a:t>Analyze this Primary Source</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What was </a:t>
            </a:r>
            <a:r>
              <a:rPr lang="en-US" dirty="0" err="1" smtClean="0"/>
              <a:t>Plessy</a:t>
            </a:r>
            <a:r>
              <a:rPr lang="en-US" dirty="0" smtClean="0"/>
              <a:t> Vs. Ferguson? </a:t>
            </a:r>
            <a:endParaRPr lang="en-US" dirty="0"/>
          </a:p>
        </p:txBody>
      </p:sp>
      <p:sp>
        <p:nvSpPr>
          <p:cNvPr id="12" name="Content Placeholder 11"/>
          <p:cNvSpPr>
            <a:spLocks noGrp="1"/>
          </p:cNvSpPr>
          <p:nvPr>
            <p:ph sz="quarter" idx="2"/>
          </p:nvPr>
        </p:nvSpPr>
        <p:spPr>
          <a:xfrm>
            <a:off x="0" y="1447800"/>
            <a:ext cx="4116388" cy="4956506"/>
          </a:xfrm>
        </p:spPr>
        <p:txBody>
          <a:bodyPr/>
          <a:lstStyle/>
          <a:p>
            <a:r>
              <a:rPr lang="en-US" dirty="0" smtClean="0"/>
              <a:t>1896 Supreme Court Case</a:t>
            </a:r>
          </a:p>
          <a:p>
            <a:endParaRPr lang="en-US" dirty="0" smtClean="0"/>
          </a:p>
          <a:p>
            <a:r>
              <a:rPr lang="en-US" dirty="0" smtClean="0"/>
              <a:t>Found that “separate but equal” was legal in America</a:t>
            </a:r>
          </a:p>
          <a:p>
            <a:endParaRPr lang="en-US" dirty="0" smtClean="0"/>
          </a:p>
          <a:p>
            <a:r>
              <a:rPr lang="en-US" dirty="0" smtClean="0"/>
              <a:t>Creates the system of segregation in America – particularly the South</a:t>
            </a:r>
            <a:endParaRPr lang="en-US" dirty="0"/>
          </a:p>
        </p:txBody>
      </p:sp>
      <p:pic>
        <p:nvPicPr>
          <p:cNvPr id="6146" name="Picture 2" descr="http://t0.gstatic.com/images?q=tbn:ANd9GcQKnxcOlZuPepLIBkQm3rCSMSRieUt8xexpQb-z62qb4VZYg4y0"/>
          <p:cNvPicPr>
            <a:picLocks noChangeAspect="1" noChangeArrowheads="1"/>
          </p:cNvPicPr>
          <p:nvPr/>
        </p:nvPicPr>
        <p:blipFill>
          <a:blip r:embed="rId2" cstate="print"/>
          <a:srcRect/>
          <a:stretch>
            <a:fillRect/>
          </a:stretch>
        </p:blipFill>
        <p:spPr bwMode="auto">
          <a:xfrm>
            <a:off x="4114800" y="1136127"/>
            <a:ext cx="4724400" cy="572187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 calcmode="lin" valueType="num">
                                      <p:cBhvr additive="base">
                                        <p:cTn id="7"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2">
                                            <p:txEl>
                                              <p:pRg st="2" end="2"/>
                                            </p:txEl>
                                          </p:spTgt>
                                        </p:tgtEl>
                                        <p:attrNameLst>
                                          <p:attrName>style.visibility</p:attrName>
                                        </p:attrNameLst>
                                      </p:cBhvr>
                                      <p:to>
                                        <p:strVal val="visible"/>
                                      </p:to>
                                    </p:set>
                                    <p:anim calcmode="lin" valueType="num">
                                      <p:cBhvr additive="base">
                                        <p:cTn id="13" dur="500" fill="hold"/>
                                        <p:tgtEl>
                                          <p:spTgt spid="12">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2">
                                            <p:txEl>
                                              <p:pRg st="4" end="4"/>
                                            </p:txEl>
                                          </p:spTgt>
                                        </p:tgtEl>
                                        <p:attrNameLst>
                                          <p:attrName>style.visibility</p:attrName>
                                        </p:attrNameLst>
                                      </p:cBhvr>
                                      <p:to>
                                        <p:strVal val="visible"/>
                                      </p:to>
                                    </p:set>
                                    <p:anim calcmode="lin" valueType="num">
                                      <p:cBhvr additive="base">
                                        <p:cTn id="19" dur="500" fill="hold"/>
                                        <p:tgtEl>
                                          <p:spTgt spid="12">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2">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http://media.tumblr.com/tumblr_m35xb2GxES1qixlpl.jpg"/>
          <p:cNvPicPr>
            <a:picLocks noChangeAspect="1" noChangeArrowheads="1"/>
          </p:cNvPicPr>
          <p:nvPr/>
        </p:nvPicPr>
        <p:blipFill>
          <a:blip r:embed="rId2" cstate="print"/>
          <a:srcRect/>
          <a:stretch>
            <a:fillRect/>
          </a:stretch>
        </p:blipFill>
        <p:spPr bwMode="auto">
          <a:xfrm>
            <a:off x="990600" y="381000"/>
            <a:ext cx="6629400" cy="6418573"/>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streetlaw.org/Images/w430/Photo/Photo/143"/>
          <p:cNvPicPr>
            <a:picLocks noChangeAspect="1" noChangeArrowheads="1"/>
          </p:cNvPicPr>
          <p:nvPr/>
        </p:nvPicPr>
        <p:blipFill>
          <a:blip r:embed="rId2" cstate="print"/>
          <a:srcRect/>
          <a:stretch>
            <a:fillRect/>
          </a:stretch>
        </p:blipFill>
        <p:spPr bwMode="auto">
          <a:xfrm>
            <a:off x="0" y="0"/>
            <a:ext cx="5867400" cy="6858000"/>
          </a:xfrm>
          <a:prstGeom prst="rect">
            <a:avLst/>
          </a:prstGeom>
          <a:noFill/>
        </p:spPr>
      </p:pic>
      <p:sp>
        <p:nvSpPr>
          <p:cNvPr id="5" name="TextBox 4"/>
          <p:cNvSpPr txBox="1"/>
          <p:nvPr/>
        </p:nvSpPr>
        <p:spPr>
          <a:xfrm>
            <a:off x="6019800" y="0"/>
            <a:ext cx="3124200" cy="6555641"/>
          </a:xfrm>
          <a:prstGeom prst="rect">
            <a:avLst/>
          </a:prstGeom>
          <a:noFill/>
        </p:spPr>
        <p:txBody>
          <a:bodyPr wrap="square" rtlCol="0">
            <a:spAutoFit/>
          </a:bodyPr>
          <a:lstStyle/>
          <a:p>
            <a:pPr marL="342900" indent="-342900">
              <a:buAutoNum type="arabicParenR"/>
            </a:pPr>
            <a:r>
              <a:rPr lang="en-US" sz="2800" dirty="0" smtClean="0"/>
              <a:t>What images/symbols do you see?</a:t>
            </a:r>
          </a:p>
          <a:p>
            <a:pPr marL="342900" indent="-342900">
              <a:buAutoNum type="arabicParenR"/>
            </a:pPr>
            <a:endParaRPr lang="en-US" sz="2800" dirty="0" smtClean="0"/>
          </a:p>
          <a:p>
            <a:pPr marL="342900" indent="-342900">
              <a:buAutoNum type="arabicParenR"/>
            </a:pPr>
            <a:endParaRPr lang="en-US" sz="2800" dirty="0"/>
          </a:p>
          <a:p>
            <a:pPr marL="342900" indent="-342900">
              <a:buAutoNum type="arabicParenR"/>
            </a:pPr>
            <a:r>
              <a:rPr lang="en-US" sz="2800" dirty="0" smtClean="0"/>
              <a:t>What do you think the cartoons means?</a:t>
            </a:r>
          </a:p>
          <a:p>
            <a:pPr marL="342900" indent="-342900">
              <a:buAutoNum type="arabicParenR"/>
            </a:pPr>
            <a:endParaRPr lang="en-US" sz="2800" dirty="0" smtClean="0"/>
          </a:p>
          <a:p>
            <a:pPr marL="342900" indent="-342900">
              <a:buAutoNum type="arabicParenR"/>
            </a:pPr>
            <a:endParaRPr lang="en-US" sz="2800" dirty="0"/>
          </a:p>
          <a:p>
            <a:pPr marL="342900" indent="-342900">
              <a:buAutoNum type="arabicParenR"/>
            </a:pPr>
            <a:r>
              <a:rPr lang="en-US" sz="2800" dirty="0" smtClean="0"/>
              <a:t>Predict what is about to happen in America?</a:t>
            </a:r>
            <a:endParaRPr lang="en-US" sz="28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What was Brown vs. Board of Education </a:t>
            </a:r>
            <a:endParaRPr lang="en-US" dirty="0"/>
          </a:p>
        </p:txBody>
      </p:sp>
      <p:sp>
        <p:nvSpPr>
          <p:cNvPr id="14" name="Content Placeholder 13"/>
          <p:cNvSpPr>
            <a:spLocks noGrp="1"/>
          </p:cNvSpPr>
          <p:nvPr>
            <p:ph sz="quarter" idx="4"/>
          </p:nvPr>
        </p:nvSpPr>
        <p:spPr>
          <a:xfrm>
            <a:off x="5026025" y="1447800"/>
            <a:ext cx="4117975" cy="4495800"/>
          </a:xfrm>
        </p:spPr>
        <p:txBody>
          <a:bodyPr>
            <a:normAutofit lnSpcReduction="10000"/>
          </a:bodyPr>
          <a:lstStyle/>
          <a:p>
            <a:r>
              <a:rPr lang="en-US" dirty="0" smtClean="0"/>
              <a:t>Supreme Court Case 1954</a:t>
            </a:r>
          </a:p>
          <a:p>
            <a:endParaRPr lang="en-US" dirty="0" smtClean="0"/>
          </a:p>
          <a:p>
            <a:endParaRPr lang="en-US" dirty="0" smtClean="0"/>
          </a:p>
          <a:p>
            <a:r>
              <a:rPr lang="en-US" dirty="0" smtClean="0"/>
              <a:t>NAACP challenged legality of separate schools </a:t>
            </a:r>
          </a:p>
          <a:p>
            <a:endParaRPr lang="en-US" dirty="0" smtClean="0"/>
          </a:p>
          <a:p>
            <a:endParaRPr lang="en-US" dirty="0" smtClean="0"/>
          </a:p>
          <a:p>
            <a:r>
              <a:rPr lang="en-US" dirty="0" smtClean="0"/>
              <a:t>Unanimous decision stating that segregation in schools was unconstitutional</a:t>
            </a:r>
          </a:p>
          <a:p>
            <a:endParaRPr lang="en-US" dirty="0" smtClean="0"/>
          </a:p>
          <a:p>
            <a:endParaRPr lang="en-US" dirty="0"/>
          </a:p>
        </p:txBody>
      </p:sp>
      <p:pic>
        <p:nvPicPr>
          <p:cNvPr id="5126" name="Picture 6" descr="http://americanhistory.si.edu/brown/images/home-feature1.jpg"/>
          <p:cNvPicPr>
            <a:picLocks noChangeAspect="1" noChangeArrowheads="1"/>
          </p:cNvPicPr>
          <p:nvPr/>
        </p:nvPicPr>
        <p:blipFill>
          <a:blip r:embed="rId2" cstate="print"/>
          <a:srcRect/>
          <a:stretch>
            <a:fillRect/>
          </a:stretch>
        </p:blipFill>
        <p:spPr bwMode="auto">
          <a:xfrm>
            <a:off x="0" y="1514475"/>
            <a:ext cx="5029200" cy="5343525"/>
          </a:xfrm>
          <a:prstGeom prst="rect">
            <a:avLst/>
          </a:prstGeom>
          <a:noFill/>
        </p:spPr>
      </p:pic>
      <p:pic>
        <p:nvPicPr>
          <p:cNvPr id="5124" name="Picture 4" descr="http://americanhistory.si.edu/brown/images/home-feature3.jpg"/>
          <p:cNvPicPr>
            <a:picLocks noChangeAspect="1" noChangeArrowheads="1"/>
          </p:cNvPicPr>
          <p:nvPr/>
        </p:nvPicPr>
        <p:blipFill>
          <a:blip r:embed="rId3" cstate="print"/>
          <a:srcRect/>
          <a:stretch>
            <a:fillRect/>
          </a:stretch>
        </p:blipFill>
        <p:spPr bwMode="auto">
          <a:xfrm>
            <a:off x="0" y="1371600"/>
            <a:ext cx="5029200" cy="529936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blinds(horizontal)">
                                      <p:cBhvr>
                                        <p:cTn id="7" dur="500"/>
                                        <p:tgtEl>
                                          <p:spTgt spid="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4">
                                            <p:txEl>
                                              <p:pRg st="3" end="3"/>
                                            </p:txEl>
                                          </p:spTgt>
                                        </p:tgtEl>
                                        <p:attrNameLst>
                                          <p:attrName>style.visibility</p:attrName>
                                        </p:attrNameLst>
                                      </p:cBhvr>
                                      <p:to>
                                        <p:strVal val="visible"/>
                                      </p:to>
                                    </p:set>
                                    <p:animEffect transition="in" filter="blinds(horizontal)">
                                      <p:cBhvr>
                                        <p:cTn id="12" dur="500"/>
                                        <p:tgtEl>
                                          <p:spTgt spid="14">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4">
                                            <p:txEl>
                                              <p:pRg st="6" end="6"/>
                                            </p:txEl>
                                          </p:spTgt>
                                        </p:tgtEl>
                                        <p:attrNameLst>
                                          <p:attrName>style.visibility</p:attrName>
                                        </p:attrNameLst>
                                      </p:cBhvr>
                                      <p:to>
                                        <p:strVal val="visible"/>
                                      </p:to>
                                    </p:set>
                                    <p:animEffect transition="in" filter="blinds(horizontal)">
                                      <p:cBhvr>
                                        <p:cTn id="17" dur="500"/>
                                        <p:tgtEl>
                                          <p:spTgt spid="14">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2" presetClass="entr" presetSubtype="0" fill="hold" nodeType="clickEffect">
                                  <p:stCondLst>
                                    <p:cond delay="0"/>
                                  </p:stCondLst>
                                  <p:childTnLst>
                                    <p:set>
                                      <p:cBhvr>
                                        <p:cTn id="21" dur="1" fill="hold">
                                          <p:stCondLst>
                                            <p:cond delay="0"/>
                                          </p:stCondLst>
                                        </p:cTn>
                                        <p:tgtEl>
                                          <p:spTgt spid="5124"/>
                                        </p:tgtEl>
                                        <p:attrNameLst>
                                          <p:attrName>style.visibility</p:attrName>
                                        </p:attrNameLst>
                                      </p:cBhvr>
                                      <p:to>
                                        <p:strVal val="visible"/>
                                      </p:to>
                                    </p:set>
                                    <p:animScale>
                                      <p:cBhvr>
                                        <p:cTn id="22" dur="2000" decel="50000" fill="hold">
                                          <p:stCondLst>
                                            <p:cond delay="0"/>
                                          </p:stCondLst>
                                        </p:cTn>
                                        <p:tgtEl>
                                          <p:spTgt spid="51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2000" decel="50000" fill="hold">
                                          <p:stCondLst>
                                            <p:cond delay="0"/>
                                          </p:stCondLst>
                                        </p:cTn>
                                        <p:tgtEl>
                                          <p:spTgt spid="5124"/>
                                        </p:tgtEl>
                                        <p:attrNameLst>
                                          <p:attrName>ppt_x</p:attrName>
                                          <p:attrName>ppt_y</p:attrName>
                                        </p:attrNameLst>
                                      </p:cBhvr>
                                    </p:animMotion>
                                    <p:animEffect transition="in" filter="fade">
                                      <p:cBhvr>
                                        <p:cTn id="24" dur="2000"/>
                                        <p:tgtEl>
                                          <p:spTgt spid="5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lstStyle/>
          <a:p>
            <a:r>
              <a:rPr lang="en-US" dirty="0" smtClean="0"/>
              <a:t>Why is this ruling so significant?  What do you think it means for the rest of America and its laws?  What kind of resistance do you think will occur?</a:t>
            </a:r>
          </a:p>
          <a:p>
            <a:endParaRPr lang="en-US" dirty="0" smtClean="0"/>
          </a:p>
          <a:p>
            <a:r>
              <a:rPr lang="en-US" dirty="0" smtClean="0"/>
              <a:t>Talk to the person next to you for 2 minutes.  Be ready to share out your ideas!!!</a:t>
            </a:r>
          </a:p>
          <a:p>
            <a:endParaRPr lang="en-US" dirty="0" smtClean="0"/>
          </a:p>
          <a:p>
            <a:r>
              <a:rPr lang="en-US" dirty="0" smtClean="0"/>
              <a:t>***Ruling lays the groundwork for ruling all forms of segregation illegal***</a:t>
            </a:r>
            <a:endParaRPr lang="en-US" dirty="0"/>
          </a:p>
        </p:txBody>
      </p:sp>
      <p:sp>
        <p:nvSpPr>
          <p:cNvPr id="7" name="Title 6"/>
          <p:cNvSpPr>
            <a:spLocks noGrp="1"/>
          </p:cNvSpPr>
          <p:nvPr>
            <p:ph type="title"/>
          </p:nvPr>
        </p:nvSpPr>
        <p:spPr/>
        <p:txBody>
          <a:bodyPr/>
          <a:lstStyle/>
          <a:p>
            <a:pPr algn="ctr"/>
            <a:r>
              <a:rPr lang="en-US" dirty="0" smtClean="0"/>
              <a:t>Turn and Talk</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xEl>
                                              <p:pRg st="4" end="4"/>
                                            </p:txEl>
                                          </p:spTgt>
                                        </p:tgtEl>
                                        <p:attrNameLst>
                                          <p:attrName>style.visibility</p:attrName>
                                        </p:attrNameLst>
                                      </p:cBhvr>
                                      <p:to>
                                        <p:strVal val="visible"/>
                                      </p:to>
                                    </p:set>
                                    <p:anim calcmode="lin" valueType="num">
                                      <p:cBhvr additive="base">
                                        <p:cTn id="7" dur="500" fill="hold"/>
                                        <p:tgtEl>
                                          <p:spTgt spid="8">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pPr algn="ctr"/>
            <a:r>
              <a:rPr lang="en-US" dirty="0" smtClean="0"/>
              <a:t>What was the South’s response? </a:t>
            </a:r>
            <a:endParaRPr lang="en-US" dirty="0"/>
          </a:p>
        </p:txBody>
      </p:sp>
      <p:sp>
        <p:nvSpPr>
          <p:cNvPr id="12" name="Content Placeholder 11"/>
          <p:cNvSpPr>
            <a:spLocks noGrp="1"/>
          </p:cNvSpPr>
          <p:nvPr>
            <p:ph sz="quarter" idx="2"/>
          </p:nvPr>
        </p:nvSpPr>
        <p:spPr>
          <a:xfrm>
            <a:off x="381000" y="1444294"/>
            <a:ext cx="4116388" cy="4956506"/>
          </a:xfrm>
        </p:spPr>
        <p:txBody>
          <a:bodyPr/>
          <a:lstStyle/>
          <a:p>
            <a:r>
              <a:rPr lang="en-US" dirty="0" smtClean="0"/>
              <a:t>Communities banded together to protest and defy the ruling</a:t>
            </a:r>
          </a:p>
          <a:p>
            <a:endParaRPr lang="en-US" dirty="0" smtClean="0"/>
          </a:p>
          <a:p>
            <a:r>
              <a:rPr lang="en-US" dirty="0" smtClean="0"/>
              <a:t>Tried to create laws that allowed schools to deny students for reasons other then race</a:t>
            </a:r>
          </a:p>
          <a:p>
            <a:endParaRPr lang="en-US" dirty="0" smtClean="0"/>
          </a:p>
          <a:p>
            <a:r>
              <a:rPr lang="en-US" dirty="0" smtClean="0"/>
              <a:t>Accused Judiciary of abusing its power</a:t>
            </a:r>
            <a:endParaRPr lang="en-US" dirty="0"/>
          </a:p>
        </p:txBody>
      </p:sp>
      <p:pic>
        <p:nvPicPr>
          <p:cNvPr id="4100" name="Picture 4" descr="http://upload.wikimedia.org/wikipedia/en/thumb/f/ff/Little_Rock_Desegregation_1957.jpg/220px-Little_Rock_Desegregation_1957.jpg"/>
          <p:cNvPicPr>
            <a:picLocks noChangeAspect="1" noChangeArrowheads="1"/>
          </p:cNvPicPr>
          <p:nvPr/>
        </p:nvPicPr>
        <p:blipFill>
          <a:blip r:embed="rId2" cstate="print"/>
          <a:srcRect/>
          <a:stretch>
            <a:fillRect/>
          </a:stretch>
        </p:blipFill>
        <p:spPr bwMode="auto">
          <a:xfrm>
            <a:off x="4419600" y="1600199"/>
            <a:ext cx="4343400" cy="463954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 calcmode="lin" valueType="num">
                                      <p:cBhvr additive="base">
                                        <p:cTn id="7"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2">
                                            <p:txEl>
                                              <p:pRg st="2" end="2"/>
                                            </p:txEl>
                                          </p:spTgt>
                                        </p:tgtEl>
                                        <p:attrNameLst>
                                          <p:attrName>style.visibility</p:attrName>
                                        </p:attrNameLst>
                                      </p:cBhvr>
                                      <p:to>
                                        <p:strVal val="visible"/>
                                      </p:to>
                                    </p:set>
                                    <p:anim calcmode="lin" valueType="num">
                                      <p:cBhvr additive="base">
                                        <p:cTn id="13" dur="500" fill="hold"/>
                                        <p:tgtEl>
                                          <p:spTgt spid="12">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2">
                                            <p:txEl>
                                              <p:pRg st="4" end="4"/>
                                            </p:txEl>
                                          </p:spTgt>
                                        </p:tgtEl>
                                        <p:attrNameLst>
                                          <p:attrName>style.visibility</p:attrName>
                                        </p:attrNameLst>
                                      </p:cBhvr>
                                      <p:to>
                                        <p:strVal val="visible"/>
                                      </p:to>
                                    </p:set>
                                    <p:anim calcmode="lin" valueType="num">
                                      <p:cBhvr additive="base">
                                        <p:cTn id="19" dur="500" fill="hold"/>
                                        <p:tgtEl>
                                          <p:spTgt spid="12">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2">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endParaRPr lang="en-US"/>
          </a:p>
        </p:txBody>
      </p:sp>
      <p:sp>
        <p:nvSpPr>
          <p:cNvPr id="2" name="Title 1"/>
          <p:cNvSpPr>
            <a:spLocks noGrp="1"/>
          </p:cNvSpPr>
          <p:nvPr>
            <p:ph type="title"/>
          </p:nvPr>
        </p:nvSpPr>
        <p:spPr/>
        <p:txBody>
          <a:bodyPr/>
          <a:lstStyle/>
          <a:p>
            <a:pPr algn="ctr"/>
            <a:r>
              <a:rPr lang="en-US" dirty="0" smtClean="0"/>
              <a:t>Little Rock 9</a:t>
            </a:r>
            <a:endParaRPr lang="en-US" dirty="0"/>
          </a:p>
        </p:txBody>
      </p:sp>
      <p:pic>
        <p:nvPicPr>
          <p:cNvPr id="8" name="Picture 7"/>
          <p:cNvPicPr>
            <a:picLocks noChangeAspect="1"/>
          </p:cNvPicPr>
          <p:nvPr/>
        </p:nvPicPr>
        <p:blipFill>
          <a:blip r:embed="rId2"/>
          <a:stretch>
            <a:fillRect/>
          </a:stretch>
        </p:blipFill>
        <p:spPr>
          <a:xfrm>
            <a:off x="1476375" y="1305909"/>
            <a:ext cx="6191250" cy="4876800"/>
          </a:xfrm>
          <a:prstGeom prst="rect">
            <a:avLst/>
          </a:prstGeom>
        </p:spPr>
      </p:pic>
    </p:spTree>
    <p:extLst>
      <p:ext uri="{BB962C8B-B14F-4D97-AF65-F5344CB8AC3E}">
        <p14:creationId xmlns:p14="http://schemas.microsoft.com/office/powerpoint/2010/main" val="405260238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437</TotalTime>
  <Words>370</Words>
  <Application>Microsoft Office PowerPoint</Application>
  <PresentationFormat>On-screen Show (4:3)</PresentationFormat>
  <Paragraphs>67</Paragraphs>
  <Slides>13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Lucida Sans Unicode</vt:lpstr>
      <vt:lpstr>Verdana</vt:lpstr>
      <vt:lpstr>Wingdings 2</vt:lpstr>
      <vt:lpstr>Wingdings 3</vt:lpstr>
      <vt:lpstr>Concourse</vt:lpstr>
      <vt:lpstr>Civil Rights Movement</vt:lpstr>
      <vt:lpstr>Analyze this Primary Source</vt:lpstr>
      <vt:lpstr>What was Plessy Vs. Ferguson? </vt:lpstr>
      <vt:lpstr>PowerPoint Presentation</vt:lpstr>
      <vt:lpstr>PowerPoint Presentation</vt:lpstr>
      <vt:lpstr>What was Brown vs. Board of Education </vt:lpstr>
      <vt:lpstr>Turn and Talk</vt:lpstr>
      <vt:lpstr>What was the South’s response? </vt:lpstr>
      <vt:lpstr>Little Rock 9</vt:lpstr>
      <vt:lpstr>PowerPoint Presentation</vt:lpstr>
      <vt:lpstr>MLK and Nonviolence</vt:lpstr>
      <vt:lpstr>Civil Rights</vt:lpstr>
      <vt:lpstr>Today’s Activity</vt:lpstr>
    </vt:vector>
  </TitlesOfParts>
  <Company>Duval County Public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Civil Rights Movement</dc:title>
  <dc:creator>mcdonaldd2</dc:creator>
  <cp:lastModifiedBy>Sacerdote, Kevin R.</cp:lastModifiedBy>
  <cp:revision>13</cp:revision>
  <dcterms:created xsi:type="dcterms:W3CDTF">2013-03-04T16:56:23Z</dcterms:created>
  <dcterms:modified xsi:type="dcterms:W3CDTF">2016-03-01T16:29:09Z</dcterms:modified>
</cp:coreProperties>
</file>